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  <p:sldMasterId id="2147483671" r:id="rId3"/>
  </p:sldMasterIdLst>
  <p:notesMasterIdLst>
    <p:notesMasterId r:id="rId1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5143500" type="screen16x9"/>
  <p:notesSz cx="6858000" cy="9144000"/>
  <p:embeddedFontLst>
    <p:embeddedFont>
      <p:font typeface="Bebas Neue" panose="020B0606020202050201" pitchFamily="34" charset="0"/>
      <p:regular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567">
          <p15:clr>
            <a:srgbClr val="747775"/>
          </p15:clr>
        </p15:guide>
        <p15:guide id="2" pos="340">
          <p15:clr>
            <a:srgbClr val="747775"/>
          </p15:clr>
        </p15:guide>
        <p15:guide id="3" orient="horz" pos="1020">
          <p15:clr>
            <a:srgbClr val="747775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2" roundtripDataSignature="AMtx7mhe4YWudeNRF22zQ1R87qWRqX3c1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917" y="86"/>
      </p:cViewPr>
      <p:guideLst>
        <p:guide orient="horz" pos="567"/>
        <p:guide pos="340"/>
        <p:guide orient="horz" pos="10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font" Target="fonts/font1.fntdata"/><Relationship Id="rId22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371013d6233_0_2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" name="Google Shape;175;g371013d6233_0_2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2" name="Google Shape;18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5" name="Google Shape;19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2" name="Google Shape;23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3093831a9a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1" name="Google Shape;241;g3093831a9a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093831a9a5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5" name="Google Shape;255;g3093831a9a5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371381938fa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0" name="Google Shape;270;g371381938fa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4" name="Google Shape;28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1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name="adj" fmla="val 16667"/>
            </a:avLst>
          </a:prstGeom>
          <a:solidFill>
            <a:schemeClr val="lt1">
              <a:alpha val="6745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p11"/>
          <p:cNvSpPr txBox="1">
            <a:spLocks noGrp="1"/>
          </p:cNvSpPr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subTitle" idx="1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5"/>
          <p:cNvSpPr txBox="1"/>
          <p:nvPr/>
        </p:nvSpPr>
        <p:spPr>
          <a:xfrm rot="10800000" flipH="1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35"/>
          <p:cNvSpPr/>
          <p:nvPr/>
        </p:nvSpPr>
        <p:spPr>
          <a:xfrm rot="10800000" flipH="1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35"/>
          <p:cNvSpPr txBox="1">
            <a:spLocks noGrp="1"/>
          </p:cNvSpPr>
          <p:nvPr>
            <p:ph type="body" idx="1"/>
          </p:nvPr>
        </p:nvSpPr>
        <p:spPr>
          <a:xfrm>
            <a:off x="57150" y="4696825"/>
            <a:ext cx="8382000" cy="4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8" name="Google Shape;58;p3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accent4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6"/>
          <p:cNvSpPr txBox="1">
            <a:spLocks noGrp="1"/>
          </p:cNvSpPr>
          <p:nvPr>
            <p:ph type="title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1" name="Google Shape;61;p36"/>
          <p:cNvSpPr txBox="1">
            <a:spLocks noGrp="1"/>
          </p:cNvSpPr>
          <p:nvPr>
            <p:ph type="body" idx="1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3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4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9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0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71" name="Google Shape;71;p20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1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21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1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1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7" name="Google Shape;77;p2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22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22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2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83" name="Google Shape;83;p22"/>
          <p:cNvSpPr txBox="1">
            <a:spLocks noGrp="1"/>
          </p:cNvSpPr>
          <p:nvPr>
            <p:ph type="body" idx="2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84" name="Google Shape;84;p2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3"/>
          <p:cNvSpPr/>
          <p:nvPr/>
        </p:nvSpPr>
        <p:spPr>
          <a:xfrm rot="10800000" flipH="1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23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23"/>
          <p:cNvSpPr txBox="1">
            <a:spLocks noGrp="1"/>
          </p:cNvSpPr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89" name="Google Shape;89;p2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4"/>
          <p:cNvSpPr txBox="1"/>
          <p:nvPr/>
        </p:nvSpPr>
        <p:spPr>
          <a:xfrm rot="10800000" flipH="1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24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24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4" name="Google Shape;94;p24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5" name="Google Shape;95;p2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5"/>
          <p:cNvSpPr txBox="1">
            <a:spLocks noGrp="1"/>
          </p:cNvSpPr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98" name="Google Shape;98;p2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6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6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6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3" name="Google Shape;103;p26"/>
          <p:cNvSpPr txBox="1">
            <a:spLocks noGrp="1"/>
          </p:cNvSpPr>
          <p:nvPr>
            <p:ph type="subTitle" idx="1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04" name="Google Shape;104;p26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5" name="Google Shape;105;p2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4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7"/>
          <p:cNvSpPr txBox="1"/>
          <p:nvPr/>
        </p:nvSpPr>
        <p:spPr>
          <a:xfrm rot="10800000" flipH="1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27"/>
          <p:cNvSpPr/>
          <p:nvPr/>
        </p:nvSpPr>
        <p:spPr>
          <a:xfrm rot="10800000" flipH="1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27"/>
          <p:cNvSpPr txBox="1">
            <a:spLocks noGrp="1"/>
          </p:cNvSpPr>
          <p:nvPr>
            <p:ph type="body" idx="1"/>
          </p:nvPr>
        </p:nvSpPr>
        <p:spPr>
          <a:xfrm>
            <a:off x="57150" y="4696825"/>
            <a:ext cx="8382000" cy="4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sp>
        <p:nvSpPr>
          <p:cNvPr id="110" name="Google Shape;110;p2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4"/>
        </a:soli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8"/>
          <p:cNvSpPr txBox="1">
            <a:spLocks noGrp="1"/>
          </p:cNvSpPr>
          <p:nvPr>
            <p:ph type="title" hasCustomPrompt="1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3" name="Google Shape;113;p28"/>
          <p:cNvSpPr txBox="1">
            <a:spLocks noGrp="1"/>
          </p:cNvSpPr>
          <p:nvPr>
            <p:ph type="body" idx="1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71381938fa_0_94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g371381938fa_0_94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name="adj" fmla="val 16667"/>
            </a:avLst>
          </a:prstGeom>
          <a:solidFill>
            <a:schemeClr val="lt1">
              <a:alpha val="6745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g371381938fa_0_94"/>
          <p:cNvSpPr txBox="1">
            <a:spLocks noGrp="1"/>
          </p:cNvSpPr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23" name="Google Shape;123;g371381938fa_0_94"/>
          <p:cNvSpPr txBox="1">
            <a:spLocks noGrp="1"/>
          </p:cNvSpPr>
          <p:nvPr>
            <p:ph type="subTitle" idx="1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g371381938fa_0_9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71381938fa_0_100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71381938fa_0_102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29" name="Google Shape;129;g371381938fa_0_10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71381938fa_0_105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g371381938fa_0_105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g371381938fa_0_105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g371381938fa_0_105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35" name="Google Shape;135;g371381938fa_0_10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71381938fa_0_111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g371381938fa_0_111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g371381938fa_0_111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g371381938fa_0_111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41" name="Google Shape;141;g371381938fa_0_111"/>
          <p:cNvSpPr txBox="1">
            <a:spLocks noGrp="1"/>
          </p:cNvSpPr>
          <p:nvPr>
            <p:ph type="body" idx="2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42" name="Google Shape;142;g371381938fa_0_11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71381938fa_0_118"/>
          <p:cNvSpPr/>
          <p:nvPr/>
        </p:nvSpPr>
        <p:spPr>
          <a:xfrm rot="10800000" flipH="1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g371381938fa_0_118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g371381938fa_0_118"/>
          <p:cNvSpPr txBox="1">
            <a:spLocks noGrp="1"/>
          </p:cNvSpPr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47" name="Google Shape;147;g371381938fa_0_11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71381938fa_0_123"/>
          <p:cNvSpPr txBox="1"/>
          <p:nvPr/>
        </p:nvSpPr>
        <p:spPr>
          <a:xfrm rot="10800000" flipH="1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g371381938fa_0_123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g371381938fa_0_123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52" name="Google Shape;152;g371381938fa_0_123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3" name="Google Shape;153;g371381938fa_0_12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71381938fa_0_129"/>
          <p:cNvSpPr txBox="1">
            <a:spLocks noGrp="1"/>
          </p:cNvSpPr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156" name="Google Shape;156;g371381938fa_0_129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5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71381938fa_0_132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g371381938fa_0_132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g371381938fa_0_13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61" name="Google Shape;161;g371381938fa_0_132"/>
          <p:cNvSpPr txBox="1">
            <a:spLocks noGrp="1"/>
          </p:cNvSpPr>
          <p:nvPr>
            <p:ph type="subTitle" idx="1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2" name="Google Shape;162;g371381938fa_0_132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63" name="Google Shape;163;g371381938fa_0_13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71381938fa_0_139"/>
          <p:cNvSpPr txBox="1"/>
          <p:nvPr/>
        </p:nvSpPr>
        <p:spPr>
          <a:xfrm rot="10800000" flipH="1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g371381938fa_0_139"/>
          <p:cNvSpPr/>
          <p:nvPr/>
        </p:nvSpPr>
        <p:spPr>
          <a:xfrm rot="10800000" flipH="1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g371381938fa_0_139"/>
          <p:cNvSpPr txBox="1">
            <a:spLocks noGrp="1"/>
          </p:cNvSpPr>
          <p:nvPr>
            <p:ph type="body" idx="1"/>
          </p:nvPr>
        </p:nvSpPr>
        <p:spPr>
          <a:xfrm>
            <a:off x="57150" y="4696825"/>
            <a:ext cx="8382000" cy="4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68" name="Google Shape;168;g371381938fa_0_139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71381938fa_0_144"/>
          <p:cNvSpPr txBox="1">
            <a:spLocks noGrp="1"/>
          </p:cNvSpPr>
          <p:nvPr>
            <p:ph type="title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1" name="Google Shape;171;g371381938fa_0_144"/>
          <p:cNvSpPr txBox="1">
            <a:spLocks noGrp="1"/>
          </p:cNvSpPr>
          <p:nvPr>
            <p:ph type="body" idx="1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2" name="Google Shape;172;g371381938fa_0_14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9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29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29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9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29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0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30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30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0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30"/>
          <p:cNvSpPr txBox="1">
            <a:spLocks noGrp="1"/>
          </p:cNvSpPr>
          <p:nvPr>
            <p:ph type="body" idx="2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30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1"/>
          <p:cNvSpPr/>
          <p:nvPr/>
        </p:nvSpPr>
        <p:spPr>
          <a:xfrm rot="10800000" flipH="1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31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31"/>
          <p:cNvSpPr txBox="1">
            <a:spLocks noGrp="1"/>
          </p:cNvSpPr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7" name="Google Shape;37;p3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2"/>
          <p:cNvSpPr txBox="1"/>
          <p:nvPr/>
        </p:nvSpPr>
        <p:spPr>
          <a:xfrm rot="10800000" flipH="1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32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32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2" name="Google Shape;42;p32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3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3"/>
          <p:cNvSpPr txBox="1">
            <a:spLocks noGrp="1"/>
          </p:cNvSpPr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46" name="Google Shape;46;p3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4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34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34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34"/>
          <p:cNvSpPr txBox="1">
            <a:spLocks noGrp="1"/>
          </p:cNvSpPr>
          <p:nvPr>
            <p:ph type="subTitle" idx="1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2" name="Google Shape;52;p34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3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Google Shape;7;p10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0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terial">
    <p:bg>
      <p:bgPr>
        <a:solidFill>
          <a:schemeClr val="dk1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5" name="Google Shape;65;p17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6" name="Google Shape;66;p1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71381938fa_0_90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117" name="Google Shape;117;g371381938fa_0_90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118" name="Google Shape;118;g371381938fa_0_90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a.lara@umh.e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hyperlink" Target="https://salvandomiterritorio.umh.es/" TargetMode="External"/><Relationship Id="rId7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hyperlink" Target="https://creativecommons.org/licenses/by-nc-nd/4.0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bivars@umh.es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71013d6233_0_218"/>
          <p:cNvSpPr/>
          <p:nvPr/>
        </p:nvSpPr>
        <p:spPr>
          <a:xfrm>
            <a:off x="137269" y="182880"/>
            <a:ext cx="8791355" cy="4596938"/>
          </a:xfrm>
          <a:custGeom>
            <a:avLst/>
            <a:gdLst/>
            <a:ahLst/>
            <a:cxnLst/>
            <a:rect l="l" t="t" r="r" b="b"/>
            <a:pathLst>
              <a:path w="8791355" h="4596938" extrusionOk="0">
                <a:moveTo>
                  <a:pt x="65216" y="131827"/>
                </a:moveTo>
                <a:cubicBezTo>
                  <a:pt x="176546" y="-139148"/>
                  <a:pt x="8336175" y="81407"/>
                  <a:pt x="8722594" y="131827"/>
                </a:cubicBezTo>
                <a:cubicBezTo>
                  <a:pt x="9001907" y="599247"/>
                  <a:pt x="8527006" y="3074934"/>
                  <a:pt x="8722594" y="4533610"/>
                </a:cubicBezTo>
                <a:cubicBezTo>
                  <a:pt x="5706948" y="4719010"/>
                  <a:pt x="1855803" y="4688514"/>
                  <a:pt x="139623" y="4549073"/>
                </a:cubicBezTo>
                <a:cubicBezTo>
                  <a:pt x="87698" y="3053403"/>
                  <a:pt x="-65441" y="1708610"/>
                  <a:pt x="65216" y="131827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g371013d6233_0_218"/>
          <p:cNvSpPr txBox="1"/>
          <p:nvPr/>
        </p:nvSpPr>
        <p:spPr>
          <a:xfrm>
            <a:off x="540000" y="381475"/>
            <a:ext cx="8096400" cy="41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" sz="1200" b="1" dirty="0">
                <a:solidFill>
                  <a:srgbClr val="7030A0"/>
                </a:solidFill>
                <a:latin typeface="+mn-lt"/>
              </a:rPr>
              <a:t>INSTRUCCIONS/RECOMANACIONS DIRIGIDES AL PROFESSORAT</a:t>
            </a:r>
            <a:endParaRPr sz="1200" b="1" dirty="0">
              <a:solidFill>
                <a:srgbClr val="7030A0"/>
              </a:solidFill>
              <a:latin typeface="+mn-l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rgbClr val="7030A0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 dirty="0">
                <a:solidFill>
                  <a:srgbClr val="7030A0"/>
                </a:solidFill>
                <a:latin typeface="+mn-lt"/>
                <a:ea typeface="Bahnschrift"/>
                <a:cs typeface="Bahnschrift"/>
                <a:sym typeface="Bahnschrift"/>
              </a:rPr>
              <a:t>El taller o bloc</a:t>
            </a:r>
            <a:r>
              <a:rPr lang="es" sz="1200" i="1" dirty="0">
                <a:solidFill>
                  <a:srgbClr val="7030A0"/>
                </a:solidFill>
                <a:latin typeface="+mn-lt"/>
                <a:ea typeface="Bahnschrift"/>
                <a:cs typeface="Bahnschrift"/>
                <a:sym typeface="Bahnschrift"/>
              </a:rPr>
              <a:t> </a:t>
            </a:r>
            <a:r>
              <a:rPr lang="es" sz="1200" b="1" i="1" dirty="0">
                <a:solidFill>
                  <a:srgbClr val="7030A0"/>
                </a:solidFill>
                <a:latin typeface="+mn-lt"/>
                <a:ea typeface="Bahnschrift"/>
                <a:cs typeface="Bahnschrift"/>
                <a:sym typeface="Bahnschrift"/>
              </a:rPr>
              <a:t>Exemples de projectes d'investigació</a:t>
            </a:r>
            <a:r>
              <a:rPr lang="es" sz="1200" dirty="0">
                <a:solidFill>
                  <a:srgbClr val="7030A0"/>
                </a:solidFill>
                <a:latin typeface="+mn-lt"/>
                <a:ea typeface="Bahnschrift"/>
                <a:cs typeface="Bahnschrift"/>
                <a:sym typeface="Bahnschrift"/>
              </a:rPr>
              <a:t> està format de dues parts. En la guia </a:t>
            </a:r>
            <a:r>
              <a:rPr lang="es" sz="1200" i="1" dirty="0">
                <a:solidFill>
                  <a:srgbClr val="7030A0"/>
                </a:solidFill>
                <a:latin typeface="+mn-lt"/>
                <a:ea typeface="Bahnschrift"/>
                <a:cs typeface="Bahnschrift"/>
                <a:sym typeface="Bahnschrift"/>
              </a:rPr>
              <a:t>Salvant el meu territori</a:t>
            </a:r>
            <a:br>
              <a:rPr lang="es" sz="1200" dirty="0">
                <a:solidFill>
                  <a:srgbClr val="7030A0"/>
                </a:solidFill>
                <a:latin typeface="+mn-lt"/>
                <a:ea typeface="Bahnschrift"/>
                <a:cs typeface="Bahnschrift"/>
                <a:sym typeface="Bahnschrift"/>
              </a:rPr>
            </a:br>
            <a:r>
              <a:rPr lang="es" sz="1200" dirty="0">
                <a:solidFill>
                  <a:srgbClr val="7030A0"/>
                </a:solidFill>
                <a:latin typeface="+mn-lt"/>
                <a:ea typeface="Bahnschrift"/>
                <a:cs typeface="Bahnschrift"/>
                <a:sym typeface="Bahnschrift"/>
              </a:rPr>
              <a:t>s’explica detalladament el contingut de cada taller o bloc i s’hi inclouen recomanacions sobre com treballar-lo a l’aula.</a:t>
            </a:r>
            <a:endParaRPr sz="1200" dirty="0">
              <a:solidFill>
                <a:srgbClr val="7030A0"/>
              </a:solidFill>
              <a:latin typeface="+mn-lt"/>
              <a:ea typeface="Bahnschrift"/>
              <a:cs typeface="Bahnschrift"/>
              <a:sym typeface="Bahnschrift"/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rgbClr val="7030A0"/>
              </a:solidFill>
              <a:latin typeface="+mn-lt"/>
              <a:ea typeface="Bahnschrift"/>
              <a:cs typeface="Bahnschrift"/>
              <a:sym typeface="Bahnschrift"/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 dirty="0">
                <a:solidFill>
                  <a:srgbClr val="7030A0"/>
                </a:solidFill>
                <a:latin typeface="+mn-lt"/>
                <a:ea typeface="Bahnschrift"/>
                <a:cs typeface="Bahnschrift"/>
                <a:sym typeface="Bahnschrift"/>
              </a:rPr>
              <a:t>Aquesta part o sessió està acompanyada de dues presentacions:</a:t>
            </a:r>
            <a:endParaRPr sz="1200" dirty="0">
              <a:solidFill>
                <a:srgbClr val="7030A0"/>
              </a:solidFill>
              <a:latin typeface="+mn-lt"/>
              <a:ea typeface="Bahnschrift"/>
              <a:cs typeface="Bahnschrift"/>
              <a:sym typeface="Bahnschrift"/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rgbClr val="7030A0"/>
              </a:solidFill>
              <a:latin typeface="+mn-lt"/>
              <a:ea typeface="Bahnschrift"/>
              <a:cs typeface="Bahnschrift"/>
              <a:sym typeface="Bahnschrift"/>
            </a:endParaRPr>
          </a:p>
          <a:p>
            <a:pPr marL="35814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 dirty="0">
                <a:solidFill>
                  <a:srgbClr val="7030A0"/>
                </a:solidFill>
                <a:latin typeface="+mn-lt"/>
                <a:ea typeface="Bahnschrift"/>
                <a:cs typeface="Bahnschrift"/>
                <a:sym typeface="Bahnschrift"/>
              </a:rPr>
              <a:t>1)</a:t>
            </a:r>
            <a:r>
              <a:rPr lang="es" sz="1200" b="1" dirty="0">
                <a:solidFill>
                  <a:srgbClr val="7030A0"/>
                </a:solidFill>
                <a:latin typeface="+mn-lt"/>
                <a:ea typeface="Bahnschrift"/>
                <a:cs typeface="Bahnschrift"/>
                <a:sym typeface="Bahnschrift"/>
              </a:rPr>
              <a:t> Presentació guia </a:t>
            </a:r>
            <a:r>
              <a:rPr lang="es" sz="1200" b="1" i="1" dirty="0">
                <a:solidFill>
                  <a:srgbClr val="7030A0"/>
                </a:solidFill>
                <a:latin typeface="+mn-lt"/>
                <a:ea typeface="Bahnschrift"/>
                <a:cs typeface="Bahnschrift"/>
                <a:sym typeface="Bahnschrift"/>
              </a:rPr>
              <a:t>Exemple projecte d'investigació I </a:t>
            </a:r>
            <a:r>
              <a:rPr lang="es" sz="1200" b="1" dirty="0">
                <a:solidFill>
                  <a:srgbClr val="7030A0"/>
                </a:solidFill>
                <a:latin typeface="+mn-lt"/>
                <a:ea typeface="Bahnschrift"/>
                <a:cs typeface="Bahnschrift"/>
                <a:sym typeface="Bahnschrift"/>
              </a:rPr>
              <a:t>dirigida al professorat</a:t>
            </a:r>
            <a:r>
              <a:rPr lang="es" sz="1200" dirty="0">
                <a:solidFill>
                  <a:srgbClr val="7030A0"/>
                </a:solidFill>
                <a:latin typeface="+mn-lt"/>
                <a:ea typeface="Bahnschrift"/>
                <a:cs typeface="Bahnschrift"/>
                <a:sym typeface="Bahnschrift"/>
              </a:rPr>
              <a:t> amb les instruccions i</a:t>
            </a:r>
            <a:br>
              <a:rPr lang="es" sz="1200" dirty="0">
                <a:solidFill>
                  <a:srgbClr val="7030A0"/>
                </a:solidFill>
                <a:latin typeface="+mn-lt"/>
                <a:ea typeface="Bahnschrift"/>
                <a:cs typeface="Bahnschrift"/>
                <a:sym typeface="Bahnschrift"/>
              </a:rPr>
            </a:br>
            <a:r>
              <a:rPr lang="es" sz="1200" dirty="0">
                <a:solidFill>
                  <a:srgbClr val="7030A0"/>
                </a:solidFill>
                <a:latin typeface="+mn-lt"/>
                <a:ea typeface="Bahnschrift"/>
                <a:cs typeface="Bahnschrift"/>
                <a:sym typeface="Bahnschrift"/>
              </a:rPr>
              <a:t> recomanacions necessàries per a impartir cada part o sessió a l'aula. </a:t>
            </a:r>
            <a:endParaRPr sz="1200" dirty="0">
              <a:solidFill>
                <a:srgbClr val="7030A0"/>
              </a:solidFill>
              <a:latin typeface="+mn-lt"/>
              <a:ea typeface="Bahnschrift"/>
              <a:cs typeface="Bahnschrift"/>
              <a:sym typeface="Bahnschrift"/>
            </a:endParaRPr>
          </a:p>
          <a:p>
            <a:pPr marL="35814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rgbClr val="7030A0"/>
              </a:solidFill>
              <a:latin typeface="+mn-lt"/>
              <a:ea typeface="Bahnschrift"/>
              <a:cs typeface="Bahnschrift"/>
              <a:sym typeface="Bahnschrift"/>
            </a:endParaRPr>
          </a:p>
          <a:p>
            <a:pPr marL="35814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 dirty="0">
                <a:solidFill>
                  <a:srgbClr val="7030A0"/>
                </a:solidFill>
                <a:latin typeface="+mn-lt"/>
                <a:ea typeface="Bahnschrift"/>
                <a:cs typeface="Bahnschrift"/>
                <a:sym typeface="Bahnschrift"/>
              </a:rPr>
              <a:t>2) </a:t>
            </a:r>
            <a:r>
              <a:rPr lang="es" sz="1200" b="1" dirty="0">
                <a:solidFill>
                  <a:srgbClr val="7030A0"/>
                </a:solidFill>
                <a:latin typeface="+mn-lt"/>
              </a:rPr>
              <a:t>Presentació dirigida a l’alumnat </a:t>
            </a:r>
            <a:r>
              <a:rPr lang="es" sz="1200" dirty="0">
                <a:solidFill>
                  <a:srgbClr val="7030A0"/>
                </a:solidFill>
                <a:latin typeface="+mn-lt"/>
              </a:rPr>
              <a:t>per a facilitar-li les idees clau de cada part. El contingut d’aquesta presentació s’extrau de la presentació-guia del professorat. </a:t>
            </a:r>
            <a:endParaRPr sz="1200" dirty="0">
              <a:solidFill>
                <a:srgbClr val="7030A0"/>
              </a:solidFill>
              <a:latin typeface="+mn-lt"/>
              <a:ea typeface="Bahnschrift"/>
              <a:cs typeface="Bahnschrift"/>
              <a:sym typeface="Bahnschrift"/>
            </a:endParaRPr>
          </a:p>
          <a:p>
            <a:pPr marL="35814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rgbClr val="7030A0"/>
              </a:solidFill>
              <a:latin typeface="+mn-lt"/>
              <a:ea typeface="Bahnschrift"/>
              <a:cs typeface="Bahnschrift"/>
              <a:sym typeface="Bahnschrift"/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 dirty="0">
                <a:solidFill>
                  <a:srgbClr val="7030A0"/>
                </a:solidFill>
                <a:latin typeface="+mn-lt"/>
                <a:ea typeface="Bahnschrift"/>
                <a:cs typeface="Bahnschrift"/>
                <a:sym typeface="Bahnschrift"/>
              </a:rPr>
              <a:t>Les instruccions i recomanacions dirigides al professorat apareixen en</a:t>
            </a:r>
            <a:r>
              <a:rPr lang="es" sz="1200" b="1" dirty="0">
                <a:solidFill>
                  <a:srgbClr val="7030A0"/>
                </a:solidFill>
                <a:latin typeface="+mn-lt"/>
                <a:ea typeface="Bahnschrift"/>
                <a:cs typeface="Bahnschrift"/>
                <a:sym typeface="Bahnschrift"/>
              </a:rPr>
              <a:t> text de color MORAT</a:t>
            </a:r>
            <a:r>
              <a:rPr lang="es" sz="1200" dirty="0">
                <a:solidFill>
                  <a:srgbClr val="7030A0"/>
                </a:solidFill>
                <a:latin typeface="+mn-lt"/>
                <a:ea typeface="Bahnschrift"/>
                <a:cs typeface="Bahnschrift"/>
                <a:sym typeface="Bahnschrift"/>
              </a:rPr>
              <a:t>, com el que utilitzem ací, perquè s'identifique clarament com a text complementari. Les diapositives d'activitats es diferencien perquè tenen un fons grisenc.</a:t>
            </a:r>
            <a:endParaRPr sz="1200" dirty="0">
              <a:solidFill>
                <a:srgbClr val="7030A0"/>
              </a:solidFill>
              <a:latin typeface="+mn-lt"/>
              <a:ea typeface="Bahnschrift"/>
              <a:cs typeface="Bahnschrift"/>
              <a:sym typeface="Bahnschrift"/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rgbClr val="7030A0"/>
              </a:solidFill>
              <a:latin typeface="+mn-lt"/>
              <a:ea typeface="Bahnschrift"/>
              <a:cs typeface="Bahnschrift"/>
              <a:sym typeface="Bahnschrift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" sz="1200" dirty="0">
                <a:solidFill>
                  <a:srgbClr val="7030A0"/>
                </a:solidFill>
                <a:latin typeface="+mn-lt"/>
                <a:ea typeface="Bahnschrift"/>
                <a:cs typeface="Bahnschrift"/>
                <a:sym typeface="Bahnschrift"/>
              </a:rPr>
              <a:t>Esperem que el contingut siga interessant i útil.</a:t>
            </a:r>
            <a:r>
              <a:rPr lang="es" sz="1200" b="0" i="0" u="none" strike="noStrike" cap="none" dirty="0">
                <a:solidFill>
                  <a:srgbClr val="7030A0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endParaRPr sz="1200" b="0" i="0" u="none" strike="noStrike" cap="none" dirty="0">
              <a:solidFill>
                <a:srgbClr val="7030A0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358775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rgbClr val="7030A0"/>
              </a:solidFill>
              <a:latin typeface="+mn-lt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g371013d6233_0_218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" sz="1200" b="0" i="0" u="none" strike="noStrike" cap="none">
                <a:solidFill>
                  <a:srgbClr val="8D8D8D"/>
                </a:solidFill>
                <a:latin typeface="Arial"/>
                <a:ea typeface="Arial"/>
                <a:cs typeface="Arial"/>
                <a:sym typeface="Arial"/>
              </a:rPr>
              <a:t>Salvando mi territorio </a:t>
            </a:r>
            <a:r>
              <a:rPr lang="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Investigación y Método científico</a:t>
            </a:r>
            <a:endParaRPr sz="12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4"/>
          <p:cNvSpPr/>
          <p:nvPr/>
        </p:nvSpPr>
        <p:spPr>
          <a:xfrm>
            <a:off x="137269" y="202132"/>
            <a:ext cx="8791355" cy="3742636"/>
          </a:xfrm>
          <a:custGeom>
            <a:avLst/>
            <a:gdLst/>
            <a:ahLst/>
            <a:cxnLst/>
            <a:rect l="l" t="t" r="r" b="b"/>
            <a:pathLst>
              <a:path w="8791355" h="3742636" extrusionOk="0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4"/>
          <p:cNvSpPr txBox="1"/>
          <p:nvPr/>
        </p:nvSpPr>
        <p:spPr>
          <a:xfrm>
            <a:off x="539750" y="900114"/>
            <a:ext cx="8096250" cy="15034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s" sz="4000">
                <a:solidFill>
                  <a:srgbClr val="424242"/>
                </a:solidFill>
              </a:rPr>
              <a:t>Salvant el meu territori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" sz="3000">
                <a:solidFill>
                  <a:srgbClr val="C00000"/>
                </a:solidFill>
              </a:rPr>
              <a:t>Exemples de projectes d'investigació 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" sz="3000">
                <a:solidFill>
                  <a:srgbClr val="C00000"/>
                </a:solidFill>
              </a:rPr>
              <a:t>Sucre</a:t>
            </a:r>
            <a:r>
              <a:rPr lang="es" sz="3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no, gr</a:t>
            </a:r>
            <a:r>
              <a:rPr lang="es" sz="3000">
                <a:solidFill>
                  <a:srgbClr val="C00000"/>
                </a:solidFill>
              </a:rPr>
              <a:t>à</a:t>
            </a:r>
            <a:r>
              <a:rPr lang="es" sz="3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ci</a:t>
            </a:r>
            <a:r>
              <a:rPr lang="es" sz="3000">
                <a:solidFill>
                  <a:srgbClr val="C00000"/>
                </a:solidFill>
              </a:rPr>
              <a:t>e</a:t>
            </a:r>
            <a:r>
              <a:rPr lang="es" sz="3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endParaRPr sz="3000" b="0" i="0" u="none" strike="noStrike" cap="none">
              <a:solidFill>
                <a:srgbClr val="C00000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186" name="Google Shape;186;p4"/>
          <p:cNvSpPr txBox="1"/>
          <p:nvPr/>
        </p:nvSpPr>
        <p:spPr>
          <a:xfrm>
            <a:off x="539750" y="2777650"/>
            <a:ext cx="8096250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" sz="1200" b="1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Begoña Ivars Nicolás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" sz="1200" b="0" i="0" u="sng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bivars@umh.es</a:t>
            </a:r>
            <a:r>
              <a:rPr lang="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7" name="Google Shape;187;p4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188" name="Google Shape;188;p4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id="189" name="Google Shape;189;p4" descr="PRIMERA-ARTICULACION-COLOR-CMYK_ok.jp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90" name="Google Shape;190;p4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lang="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sz="600" b="0" i="0" u="none" strike="noStrike" cap="non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191" name="Google Shape;191;p4" descr="iilp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2" name="Google Shape;192;p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5"/>
          <p:cNvSpPr txBox="1">
            <a:spLocks noGrp="1"/>
          </p:cNvSpPr>
          <p:nvPr>
            <p:ph type="body" idx="4294967295"/>
          </p:nvPr>
        </p:nvSpPr>
        <p:spPr>
          <a:xfrm>
            <a:off x="4998961" y="1407674"/>
            <a:ext cx="3558962" cy="786717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Motivar</a:t>
            </a:r>
            <a:r>
              <a:rPr lang="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, mitjançant el debat, la cerca de problemes/idees i com assolir les solucions més eficients. </a:t>
            </a:r>
            <a:endParaRPr/>
          </a:p>
        </p:txBody>
      </p:sp>
      <p:sp>
        <p:nvSpPr>
          <p:cNvPr id="198" name="Google Shape;198;p5"/>
          <p:cNvSpPr txBox="1"/>
          <p:nvPr/>
        </p:nvSpPr>
        <p:spPr>
          <a:xfrm>
            <a:off x="680474" y="2772128"/>
            <a:ext cx="2336937" cy="150734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 sz="14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Introduir </a:t>
            </a:r>
            <a:r>
              <a:rPr lang="es"/>
              <a:t>als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diferents processos o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necessitats d'un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projecte d'investigació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i comprendre'n la raó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de ser-hi.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5"/>
          <p:cNvSpPr txBox="1"/>
          <p:nvPr/>
        </p:nvSpPr>
        <p:spPr>
          <a:xfrm>
            <a:off x="623738" y="1190318"/>
            <a:ext cx="2927679" cy="124749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>
                <a:solidFill>
                  <a:srgbClr val="C00000"/>
                </a:solidFill>
              </a:rPr>
              <a:t>Introduir </a:t>
            </a:r>
            <a:r>
              <a:rPr lang="es"/>
              <a:t>en com cada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participant pot abordar el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problema (o una part) des d'un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punt de vista o coneixement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diferent als altres.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5"/>
          <p:cNvSpPr txBox="1"/>
          <p:nvPr/>
        </p:nvSpPr>
        <p:spPr>
          <a:xfrm>
            <a:off x="5660013" y="2546220"/>
            <a:ext cx="2757614" cy="774446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>
                <a:solidFill>
                  <a:srgbClr val="C00000"/>
                </a:solidFill>
              </a:rPr>
              <a:t>Conéixer </a:t>
            </a:r>
            <a:r>
              <a:rPr lang="es"/>
              <a:t>com seria un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producte final. El que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s'espera que faça l'equip.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" name="Google Shape;201;p5"/>
          <p:cNvSpPr txBox="1"/>
          <p:nvPr/>
        </p:nvSpPr>
        <p:spPr>
          <a:xfrm>
            <a:off x="5950123" y="3568285"/>
            <a:ext cx="2316864" cy="626437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 sz="14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Saber aplicar </a:t>
            </a:r>
            <a:r>
              <a:rPr lang="es"/>
              <a:t>allò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après fins al moment.</a:t>
            </a:r>
            <a:endParaRPr/>
          </a:p>
        </p:txBody>
      </p:sp>
      <p:sp>
        <p:nvSpPr>
          <p:cNvPr id="202" name="Google Shape;202;p5"/>
          <p:cNvSpPr txBox="1"/>
          <p:nvPr/>
        </p:nvSpPr>
        <p:spPr>
          <a:xfrm>
            <a:off x="4304505" y="1454260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5"/>
          <p:cNvSpPr/>
          <p:nvPr/>
        </p:nvSpPr>
        <p:spPr>
          <a:xfrm>
            <a:off x="656185" y="2776131"/>
            <a:ext cx="2385517" cy="1467256"/>
          </a:xfrm>
          <a:custGeom>
            <a:avLst/>
            <a:gdLst/>
            <a:ahLst/>
            <a:cxnLst/>
            <a:rect l="l" t="t" r="r" b="b"/>
            <a:pathLst>
              <a:path w="2385517" h="1467256" extrusionOk="0">
                <a:moveTo>
                  <a:pt x="17696" y="42076"/>
                </a:moveTo>
                <a:cubicBezTo>
                  <a:pt x="39878" y="-48978"/>
                  <a:pt x="2263499" y="24875"/>
                  <a:pt x="2366858" y="42076"/>
                </a:cubicBezTo>
                <a:cubicBezTo>
                  <a:pt x="2454688" y="192072"/>
                  <a:pt x="2300206" y="981482"/>
                  <a:pt x="2366858" y="1447043"/>
                </a:cubicBezTo>
                <a:cubicBezTo>
                  <a:pt x="1553837" y="1495782"/>
                  <a:pt x="500991" y="1507509"/>
                  <a:pt x="37886" y="1451978"/>
                </a:cubicBezTo>
                <a:cubicBezTo>
                  <a:pt x="-14744" y="954861"/>
                  <a:pt x="1496" y="553384"/>
                  <a:pt x="17696" y="42076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5"/>
          <p:cNvSpPr/>
          <p:nvPr/>
        </p:nvSpPr>
        <p:spPr>
          <a:xfrm>
            <a:off x="704765" y="1244764"/>
            <a:ext cx="2790359" cy="1150818"/>
          </a:xfrm>
          <a:custGeom>
            <a:avLst/>
            <a:gdLst/>
            <a:ahLst/>
            <a:cxnLst/>
            <a:rect l="l" t="t" r="r" b="b"/>
            <a:pathLst>
              <a:path w="2790359" h="1150818" extrusionOk="0">
                <a:moveTo>
                  <a:pt x="20699" y="33002"/>
                </a:moveTo>
                <a:cubicBezTo>
                  <a:pt x="49306" y="-39529"/>
                  <a:pt x="2648282" y="20246"/>
                  <a:pt x="2768534" y="33002"/>
                </a:cubicBezTo>
                <a:cubicBezTo>
                  <a:pt x="2854605" y="151899"/>
                  <a:pt x="2764476" y="768523"/>
                  <a:pt x="2768534" y="1134964"/>
                </a:cubicBezTo>
                <a:cubicBezTo>
                  <a:pt x="1830283" y="1170332"/>
                  <a:pt x="584963" y="1200726"/>
                  <a:pt x="44316" y="1138835"/>
                </a:cubicBezTo>
                <a:cubicBezTo>
                  <a:pt x="-9497" y="742072"/>
                  <a:pt x="-14495" y="432380"/>
                  <a:pt x="20699" y="33002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5"/>
          <p:cNvSpPr/>
          <p:nvPr/>
        </p:nvSpPr>
        <p:spPr>
          <a:xfrm>
            <a:off x="4998962" y="1396118"/>
            <a:ext cx="3506054" cy="837620"/>
          </a:xfrm>
          <a:custGeom>
            <a:avLst/>
            <a:gdLst/>
            <a:ahLst/>
            <a:cxnLst/>
            <a:rect l="l" t="t" r="r" b="b"/>
            <a:pathLst>
              <a:path w="3506054" h="837620" extrusionOk="0">
                <a:moveTo>
                  <a:pt x="26008" y="24020"/>
                </a:moveTo>
                <a:cubicBezTo>
                  <a:pt x="52888" y="-37917"/>
                  <a:pt x="3312099" y="21973"/>
                  <a:pt x="3478631" y="24020"/>
                </a:cubicBezTo>
                <a:cubicBezTo>
                  <a:pt x="3536578" y="105773"/>
                  <a:pt x="3492105" y="559242"/>
                  <a:pt x="3478631" y="826080"/>
                </a:cubicBezTo>
                <a:cubicBezTo>
                  <a:pt x="2232766" y="926024"/>
                  <a:pt x="724283" y="956344"/>
                  <a:pt x="55682" y="828898"/>
                </a:cubicBezTo>
                <a:cubicBezTo>
                  <a:pt x="21105" y="542627"/>
                  <a:pt x="-20464" y="319324"/>
                  <a:pt x="26008" y="24020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5"/>
          <p:cNvSpPr/>
          <p:nvPr/>
        </p:nvSpPr>
        <p:spPr>
          <a:xfrm>
            <a:off x="5950123" y="3588835"/>
            <a:ext cx="2358826" cy="582332"/>
          </a:xfrm>
          <a:custGeom>
            <a:avLst/>
            <a:gdLst/>
            <a:ahLst/>
            <a:cxnLst/>
            <a:rect l="l" t="t" r="r" b="b"/>
            <a:pathLst>
              <a:path w="2358826" h="582332" extrusionOk="0">
                <a:moveTo>
                  <a:pt x="17498" y="16699"/>
                </a:moveTo>
                <a:cubicBezTo>
                  <a:pt x="38273" y="-24386"/>
                  <a:pt x="2227465" y="15396"/>
                  <a:pt x="2340376" y="16699"/>
                </a:cubicBezTo>
                <a:cubicBezTo>
                  <a:pt x="2403193" y="78482"/>
                  <a:pt x="2336416" y="389200"/>
                  <a:pt x="2340376" y="574309"/>
                </a:cubicBezTo>
                <a:cubicBezTo>
                  <a:pt x="1549001" y="596126"/>
                  <a:pt x="488477" y="655732"/>
                  <a:pt x="37462" y="576268"/>
                </a:cubicBezTo>
                <a:cubicBezTo>
                  <a:pt x="25646" y="383933"/>
                  <a:pt x="-21174" y="218183"/>
                  <a:pt x="17498" y="16699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5"/>
          <p:cNvSpPr/>
          <p:nvPr/>
        </p:nvSpPr>
        <p:spPr>
          <a:xfrm>
            <a:off x="5660013" y="2546220"/>
            <a:ext cx="2767148" cy="765810"/>
          </a:xfrm>
          <a:custGeom>
            <a:avLst/>
            <a:gdLst/>
            <a:ahLst/>
            <a:cxnLst/>
            <a:rect l="l" t="t" r="r" b="b"/>
            <a:pathLst>
              <a:path w="2767148" h="765810" extrusionOk="0">
                <a:moveTo>
                  <a:pt x="20527" y="21961"/>
                </a:moveTo>
                <a:cubicBezTo>
                  <a:pt x="55200" y="-24610"/>
                  <a:pt x="2628199" y="13633"/>
                  <a:pt x="2745505" y="21961"/>
                </a:cubicBezTo>
                <a:cubicBezTo>
                  <a:pt x="2807366" y="99703"/>
                  <a:pt x="2738428" y="511797"/>
                  <a:pt x="2745505" y="755260"/>
                </a:cubicBezTo>
                <a:cubicBezTo>
                  <a:pt x="1799750" y="799178"/>
                  <a:pt x="583057" y="796957"/>
                  <a:pt x="43947" y="757836"/>
                </a:cubicBezTo>
                <a:cubicBezTo>
                  <a:pt x="12922" y="496429"/>
                  <a:pt x="-23774" y="286749"/>
                  <a:pt x="20527" y="2196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5"/>
          <p:cNvSpPr txBox="1">
            <a:spLocks noGrp="1"/>
          </p:cNvSpPr>
          <p:nvPr>
            <p:ph type="title" idx="4294967295"/>
          </p:nvPr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s" sz="20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Objectius</a:t>
            </a:r>
            <a:endParaRPr sz="20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5"/>
          <p:cNvSpPr txBox="1">
            <a:spLocks noGrp="1"/>
          </p:cNvSpPr>
          <p:nvPr>
            <p:ph type="ctrTitle"/>
          </p:nvPr>
        </p:nvSpPr>
        <p:spPr>
          <a:xfrm>
            <a:off x="0" y="123824"/>
            <a:ext cx="91359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Sucre no, gràcies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0" name="Google Shape;210;p5" descr="Forma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 r="49975"/>
          <a:stretch/>
        </p:blipFill>
        <p:spPr>
          <a:xfrm>
            <a:off x="3455242" y="2204854"/>
            <a:ext cx="2106726" cy="2497728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5"/>
          <p:cNvSpPr txBox="1"/>
          <p:nvPr/>
        </p:nvSpPr>
        <p:spPr>
          <a:xfrm>
            <a:off x="3410878" y="1706317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5"/>
          <p:cNvSpPr txBox="1"/>
          <p:nvPr/>
        </p:nvSpPr>
        <p:spPr>
          <a:xfrm>
            <a:off x="2906514" y="2672941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5"/>
          <p:cNvSpPr txBox="1"/>
          <p:nvPr/>
        </p:nvSpPr>
        <p:spPr>
          <a:xfrm>
            <a:off x="5020365" y="2452113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5"/>
          <p:cNvSpPr txBox="1"/>
          <p:nvPr/>
        </p:nvSpPr>
        <p:spPr>
          <a:xfrm>
            <a:off x="5371864" y="3473381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p5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None/>
            </a:pPr>
            <a:r>
              <a:rPr lang="es" sz="1200">
                <a:solidFill>
                  <a:srgbClr val="8E8E8E"/>
                </a:solidFill>
                <a:latin typeface="SDWJVV+BaguetScript-Regular"/>
                <a:ea typeface="SDWJVV+BaguetScript-Regular"/>
                <a:cs typeface="SDWJVV+BaguetScript-Regular"/>
                <a:sym typeface="SDWJVV+BaguetScript-Regular"/>
              </a:rPr>
              <a:t>Salvant el meu territori </a:t>
            </a:r>
            <a:r>
              <a:rPr lang="es" sz="1200">
                <a:solidFill>
                  <a:srgbClr val="424242"/>
                </a:solidFill>
                <a:latin typeface="SDWJVV+BaguetScript-Regular"/>
                <a:ea typeface="SDWJVV+BaguetScript-Regular"/>
                <a:cs typeface="SDWJVV+BaguetScript-Regular"/>
                <a:sym typeface="SDWJVV+BaguetScript-Regular"/>
              </a:rPr>
              <a:t>- Investigació i mètode científic</a:t>
            </a:r>
            <a:endParaRPr sz="1200">
              <a:solidFill>
                <a:srgbClr val="8D8D8D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6"/>
          <p:cNvSpPr/>
          <p:nvPr/>
        </p:nvSpPr>
        <p:spPr>
          <a:xfrm>
            <a:off x="3621972" y="1714622"/>
            <a:ext cx="1740000" cy="608377"/>
          </a:xfrm>
          <a:custGeom>
            <a:avLst/>
            <a:gdLst/>
            <a:ahLst/>
            <a:cxnLst/>
            <a:rect l="l" t="t" r="r" b="b"/>
            <a:pathLst>
              <a:path w="1740000" h="608377" extrusionOk="0">
                <a:moveTo>
                  <a:pt x="12907" y="17446"/>
                </a:moveTo>
                <a:cubicBezTo>
                  <a:pt x="27736" y="-23392"/>
                  <a:pt x="1653619" y="10130"/>
                  <a:pt x="1726390" y="17446"/>
                </a:cubicBezTo>
                <a:cubicBezTo>
                  <a:pt x="1777795" y="80863"/>
                  <a:pt x="1711723" y="406747"/>
                  <a:pt x="1726390" y="599996"/>
                </a:cubicBezTo>
                <a:cubicBezTo>
                  <a:pt x="1138456" y="623071"/>
                  <a:pt x="363002" y="648686"/>
                  <a:pt x="27634" y="602042"/>
                </a:cubicBezTo>
                <a:cubicBezTo>
                  <a:pt x="5856" y="395944"/>
                  <a:pt x="-5009" y="231524"/>
                  <a:pt x="12907" y="17446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6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6"/>
          <p:cNvSpPr/>
          <p:nvPr/>
        </p:nvSpPr>
        <p:spPr>
          <a:xfrm>
            <a:off x="3844199" y="2955832"/>
            <a:ext cx="1455601" cy="406800"/>
          </a:xfrm>
          <a:prstGeom prst="homePlate">
            <a:avLst>
              <a:gd name="adj" fmla="val 50000"/>
            </a:avLst>
          </a:prstGeom>
          <a:solidFill>
            <a:srgbClr val="98000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75" tIns="121875" rIns="121875" bIns="1218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6"/>
          <p:cNvSpPr txBox="1">
            <a:spLocks noGrp="1"/>
          </p:cNvSpPr>
          <p:nvPr>
            <p:ph type="body" idx="4294967295"/>
          </p:nvPr>
        </p:nvSpPr>
        <p:spPr>
          <a:xfrm>
            <a:off x="3947559" y="2906482"/>
            <a:ext cx="935539" cy="47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45 min.</a:t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4" name="Google Shape;224;p6"/>
          <p:cNvCxnSpPr/>
          <p:nvPr/>
        </p:nvCxnSpPr>
        <p:spPr>
          <a:xfrm>
            <a:off x="4491972" y="2447703"/>
            <a:ext cx="0" cy="554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25" name="Google Shape;225;p6"/>
          <p:cNvSpPr/>
          <p:nvPr/>
        </p:nvSpPr>
        <p:spPr>
          <a:xfrm>
            <a:off x="4392510" y="2408747"/>
            <a:ext cx="198900" cy="1989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6"/>
          <p:cNvSpPr txBox="1">
            <a:spLocks noGrp="1"/>
          </p:cNvSpPr>
          <p:nvPr>
            <p:ph type="body" idx="4294967295"/>
          </p:nvPr>
        </p:nvSpPr>
        <p:spPr>
          <a:xfrm>
            <a:off x="3637730" y="1707313"/>
            <a:ext cx="1671521" cy="638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Presentació de l’exemple i debat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6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Temporització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6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Sucre no, gràcies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6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None/>
            </a:pPr>
            <a:r>
              <a:rPr lang="es" sz="1200">
                <a:solidFill>
                  <a:srgbClr val="8E8E8E"/>
                </a:solidFill>
                <a:latin typeface="SDWJVV+BaguetScript-Regular"/>
                <a:ea typeface="SDWJVV+BaguetScript-Regular"/>
                <a:cs typeface="SDWJVV+BaguetScript-Regular"/>
                <a:sym typeface="SDWJVV+BaguetScript-Regular"/>
              </a:rPr>
              <a:t>Salvant el meu territori </a:t>
            </a:r>
            <a:r>
              <a:rPr lang="es" sz="1200">
                <a:solidFill>
                  <a:srgbClr val="424242"/>
                </a:solidFill>
                <a:latin typeface="SDWJVV+BaguetScript-Regular"/>
                <a:ea typeface="SDWJVV+BaguetScript-Regular"/>
                <a:cs typeface="SDWJVV+BaguetScript-Regular"/>
                <a:sym typeface="SDWJVV+BaguetScript-Regular"/>
              </a:rPr>
              <a:t>- Investigació i mètode científic</a:t>
            </a:r>
            <a:endParaRPr sz="1200">
              <a:solidFill>
                <a:srgbClr val="8D8D8D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7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7"/>
          <p:cNvSpPr txBox="1">
            <a:spLocks noGrp="1"/>
          </p:cNvSpPr>
          <p:nvPr>
            <p:ph type="body" idx="4294967295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4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Els exemples tenen com a finalitat mostrar i explicar a l'alumnat participant el que esperem que faça al llarg del programa:</a:t>
            </a: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4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1. Introduir-se, a grans trets, en els diferents processos o necessitats d'un projecte d'investigació i comprendre'n la raó de ser-hi.</a:t>
            </a: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4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2. Introduir-se en com cada participant pot abordar el problema (o una part) des d'un punt de vista o coneixement diferent als altres.</a:t>
            </a: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4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3. Motivar, mitjançant el debat, la cerca de problemes/idees i com assolir les solucions més eficients.</a:t>
            </a: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4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4. Conéixer com seria un producte final. El que s'espera que faça el grup.</a:t>
            </a: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7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" sz="2000">
                <a:solidFill>
                  <a:srgbClr val="7030A0"/>
                </a:solidFill>
              </a:rPr>
              <a:t>Sucre no, gràcies</a:t>
            </a:r>
            <a:endParaRPr sz="2000" b="0" i="0" u="none" strike="noStrike" cap="none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7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" sz="24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Sucre no, gràcies</a:t>
            </a:r>
            <a:endParaRPr sz="240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7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None/>
            </a:pPr>
            <a:r>
              <a:rPr lang="es" sz="1200">
                <a:solidFill>
                  <a:srgbClr val="8E8E8E"/>
                </a:solidFill>
                <a:latin typeface="SDWJVV+BaguetScript-Regular"/>
                <a:ea typeface="SDWJVV+BaguetScript-Regular"/>
                <a:cs typeface="SDWJVV+BaguetScript-Regular"/>
                <a:sym typeface="SDWJVV+BaguetScript-Regular"/>
              </a:rPr>
              <a:t>Salvant el meu territori </a:t>
            </a:r>
            <a:r>
              <a:rPr lang="es" sz="1200">
                <a:solidFill>
                  <a:srgbClr val="424242"/>
                </a:solidFill>
                <a:latin typeface="SDWJVV+BaguetScript-Regular"/>
                <a:ea typeface="SDWJVV+BaguetScript-Regular"/>
                <a:cs typeface="SDWJVV+BaguetScript-Regular"/>
                <a:sym typeface="SDWJVV+BaguetScript-Regular"/>
              </a:rPr>
              <a:t>- Investigació i mètode científic</a:t>
            </a:r>
            <a:endParaRPr sz="1200">
              <a:solidFill>
                <a:srgbClr val="8D8D8D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BBFC3"/>
        </a:solidFill>
        <a:effectLst/>
      </p:bgPr>
    </p:bg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3093831a9a5_0_0"/>
          <p:cNvSpPr/>
          <p:nvPr/>
        </p:nvSpPr>
        <p:spPr>
          <a:xfrm>
            <a:off x="137269" y="687690"/>
            <a:ext cx="8791355" cy="4331986"/>
          </a:xfrm>
          <a:custGeom>
            <a:avLst/>
            <a:gdLst/>
            <a:ahLst/>
            <a:cxnLst/>
            <a:rect l="l" t="t" r="r" b="b"/>
            <a:pathLst>
              <a:path w="8791355" h="4331986" extrusionOk="0">
                <a:moveTo>
                  <a:pt x="65216" y="124229"/>
                </a:moveTo>
                <a:cubicBezTo>
                  <a:pt x="139493" y="-154450"/>
                  <a:pt x="8348489" y="72752"/>
                  <a:pt x="8722594" y="124229"/>
                </a:cubicBezTo>
                <a:cubicBezTo>
                  <a:pt x="8964996" y="559023"/>
                  <a:pt x="8592344" y="2896122"/>
                  <a:pt x="8722594" y="4272308"/>
                </a:cubicBezTo>
                <a:cubicBezTo>
                  <a:pt x="5792107" y="4370239"/>
                  <a:pt x="1854825" y="4427568"/>
                  <a:pt x="139623" y="4286880"/>
                </a:cubicBezTo>
                <a:cubicBezTo>
                  <a:pt x="82548" y="2872960"/>
                  <a:pt x="23994" y="1654275"/>
                  <a:pt x="65216" y="124229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g3093831a9a5_0_0"/>
          <p:cNvSpPr txBox="1">
            <a:spLocks noGrp="1"/>
          </p:cNvSpPr>
          <p:nvPr>
            <p:ph type="body" idx="4294967295"/>
          </p:nvPr>
        </p:nvSpPr>
        <p:spPr>
          <a:xfrm>
            <a:off x="382747" y="784244"/>
            <a:ext cx="2520000" cy="290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0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INTRODUCCIÓ </a:t>
            </a:r>
            <a:r>
              <a:rPr lang="es" sz="1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(context del problema)</a:t>
            </a:r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 sucre és un ingredient molt present en la dieta. La Organització Mundial de la Salut (OMS) recomana als adults amb un índex de massa corporal normal consumir-ne un màxim de 25 grams al dia (5 % de la ingesta calòrica diària).Si ens n’excedim, augmentem la possibilitat de patir patologies com ara diabetis, obesitat, càries, malalties cardíaques, mala nutrició, augment de triglicèrids, etc.</a:t>
            </a:r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g3093831a9a5_0_0"/>
          <p:cNvSpPr txBox="1"/>
          <p:nvPr/>
        </p:nvSpPr>
        <p:spPr>
          <a:xfrm>
            <a:off x="3375574" y="784243"/>
            <a:ext cx="2520000" cy="21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  <a:r>
              <a:rPr lang="es" sz="1000" b="1">
                <a:solidFill>
                  <a:schemeClr val="dk2"/>
                </a:solidFill>
              </a:rPr>
              <a:t>È</a:t>
            </a: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TOD</a:t>
            </a:r>
            <a:r>
              <a:rPr lang="es" sz="1000" b="1">
                <a:solidFill>
                  <a:schemeClr val="dk2"/>
                </a:solidFill>
              </a:rPr>
              <a:t>E</a:t>
            </a: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" sz="1000" b="1">
                <a:solidFill>
                  <a:schemeClr val="dk2"/>
                </a:solidFill>
              </a:rPr>
              <a:t>I</a:t>
            </a: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MATERIALS </a:t>
            </a: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s" sz="1000">
                <a:solidFill>
                  <a:schemeClr val="dk2"/>
                </a:solidFill>
              </a:rPr>
              <a:t>com assolirem els objectius</a:t>
            </a: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) </a:t>
            </a:r>
            <a:b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lang="es" sz="1000">
                <a:solidFill>
                  <a:schemeClr val="dk2"/>
                </a:solidFill>
              </a:rPr>
              <a:t>Documentar-se sobre els tipus de sucre, origen i efectes en la salut 2. Seleccionar aliments habituals de l'esmorzar de l'alumnat (fruita, brioxeria  casolana i industrial, entrepans, etc.) 3. Analitzar els tipus de sucre presents i la quantitat (etiquetatge) 4. Organitzar els aliments per tipus de sucre i quantitat 5. Elaborar una guia de consells per a reduir el consum de sucre. 6. Dissenyar pla per a reduir el consum de sucre en l'alumnat dels centres.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000">
              <a:solidFill>
                <a:schemeClr val="dk2"/>
              </a:solidFill>
            </a:endParaRPr>
          </a:p>
        </p:txBody>
      </p:sp>
      <p:sp>
        <p:nvSpPr>
          <p:cNvPr id="246" name="Google Shape;246;g3093831a9a5_0_0"/>
          <p:cNvSpPr txBox="1"/>
          <p:nvPr/>
        </p:nvSpPr>
        <p:spPr>
          <a:xfrm>
            <a:off x="6266373" y="784243"/>
            <a:ext cx="2520000" cy="1800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RESULTA</a:t>
            </a:r>
            <a:r>
              <a:rPr lang="es" sz="1000" b="1">
                <a:solidFill>
                  <a:schemeClr val="dk2"/>
                </a:solidFill>
              </a:rPr>
              <a:t>T</a:t>
            </a: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 </a:t>
            </a: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s" sz="1000">
                <a:solidFill>
                  <a:schemeClr val="dk2"/>
                </a:solidFill>
              </a:rPr>
              <a:t>les troballes, propostes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" sz="1000">
                <a:solidFill>
                  <a:schemeClr val="dk2"/>
                </a:solidFill>
              </a:rPr>
              <a:t>d'intervenció...</a:t>
            </a: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b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" sz="1000">
                <a:solidFill>
                  <a:schemeClr val="dk2"/>
                </a:solidFill>
              </a:rPr>
              <a:t>Gràfiques comparatives de les dades.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" sz="1000">
                <a:solidFill>
                  <a:schemeClr val="dk2"/>
                </a:solidFill>
              </a:rPr>
              <a:t>Guia de consells.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" sz="1000">
                <a:solidFill>
                  <a:schemeClr val="dk2"/>
                </a:solidFill>
              </a:rPr>
              <a:t>Pla per a reduir el consum de sucre en l'alumnat dels centres: Un 15 % menys, pots fer-ho?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" sz="1000" b="1">
                <a:solidFill>
                  <a:schemeClr val="dk2"/>
                </a:solidFill>
              </a:rPr>
              <a:t>CONCLUSIONS I DISCUSSIÓ </a:t>
            </a:r>
            <a:r>
              <a:rPr lang="es" sz="1000">
                <a:solidFill>
                  <a:schemeClr val="dk2"/>
                </a:solidFill>
              </a:rPr>
              <a:t>(el que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" sz="1000">
                <a:solidFill>
                  <a:schemeClr val="dk2"/>
                </a:solidFill>
              </a:rPr>
              <a:t>signifiquen aquestes troballes)</a:t>
            </a:r>
            <a:b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g3093831a9a5_0_0"/>
          <p:cNvSpPr txBox="1"/>
          <p:nvPr/>
        </p:nvSpPr>
        <p:spPr>
          <a:xfrm>
            <a:off x="382747" y="3240365"/>
            <a:ext cx="2520000" cy="80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PROBLEMA</a:t>
            </a:r>
            <a:b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" sz="1000">
                <a:solidFill>
                  <a:schemeClr val="dk2"/>
                </a:solidFill>
              </a:rPr>
              <a:t>Esmorzars poc saludables i desconeixement dels efectes de sucre refinat i edulcorants en la nostra salut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000">
              <a:solidFill>
                <a:schemeClr val="dk2"/>
              </a:solidFill>
            </a:endParaRPr>
          </a:p>
        </p:txBody>
      </p:sp>
      <p:sp>
        <p:nvSpPr>
          <p:cNvPr id="248" name="Google Shape;248;g3093831a9a5_0_0"/>
          <p:cNvSpPr txBox="1"/>
          <p:nvPr/>
        </p:nvSpPr>
        <p:spPr>
          <a:xfrm>
            <a:off x="382747" y="4177536"/>
            <a:ext cx="2520000" cy="80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OBJECTI</a:t>
            </a:r>
            <a:r>
              <a:rPr lang="es" sz="1000" b="1">
                <a:solidFill>
                  <a:schemeClr val="dk2"/>
                </a:solidFill>
              </a:rPr>
              <a:t>U</a:t>
            </a: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 </a:t>
            </a: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(qu</a:t>
            </a:r>
            <a:r>
              <a:rPr lang="es" sz="1000">
                <a:solidFill>
                  <a:schemeClr val="dk2"/>
                </a:solidFill>
              </a:rPr>
              <a:t>è</a:t>
            </a: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" sz="1000">
                <a:solidFill>
                  <a:schemeClr val="dk2"/>
                </a:solidFill>
              </a:rPr>
              <a:t>en</a:t>
            </a: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 propo</a:t>
            </a:r>
            <a:r>
              <a:rPr lang="es" sz="1000">
                <a:solidFill>
                  <a:schemeClr val="dk2"/>
                </a:solidFill>
              </a:rPr>
              <a:t>s</a:t>
            </a: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em)</a:t>
            </a:r>
            <a:b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lang="es" sz="1000">
                <a:solidFill>
                  <a:schemeClr val="dk2"/>
                </a:solidFill>
              </a:rPr>
              <a:t>Conscienciar l'alumnat sobre els perills de la ingesta de sucre. 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" sz="1000">
                <a:solidFill>
                  <a:schemeClr val="dk2"/>
                </a:solidFill>
              </a:rPr>
              <a:t>2. Reduir el consum de sucre.</a:t>
            </a:r>
            <a:endParaRPr sz="1000">
              <a:solidFill>
                <a:schemeClr val="dk2"/>
              </a:solidFill>
            </a:endParaRPr>
          </a:p>
        </p:txBody>
      </p:sp>
      <p:sp>
        <p:nvSpPr>
          <p:cNvPr id="249" name="Google Shape;249;g3093831a9a5_0_0"/>
          <p:cNvSpPr/>
          <p:nvPr/>
        </p:nvSpPr>
        <p:spPr>
          <a:xfrm>
            <a:off x="2273417" y="2585185"/>
            <a:ext cx="993300" cy="897600"/>
          </a:xfrm>
          <a:prstGeom prst="wedgeRoundRectCallout">
            <a:avLst>
              <a:gd name="adj1" fmla="val -135468"/>
              <a:gd name="adj2" fmla="val 38082"/>
              <a:gd name="adj3" fmla="val 16667"/>
            </a:avLst>
          </a:prstGeom>
          <a:solidFill>
            <a:srgbClr val="FFEBEB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s" sz="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HIP</a:t>
            </a:r>
            <a:r>
              <a:rPr lang="es" sz="800" b="1">
                <a:solidFill>
                  <a:schemeClr val="dk2"/>
                </a:solidFill>
              </a:rPr>
              <a:t>Ò</a:t>
            </a:r>
            <a:r>
              <a:rPr lang="es" sz="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TESI (re</a:t>
            </a:r>
            <a:r>
              <a:rPr lang="es" sz="800" b="1">
                <a:solidFill>
                  <a:schemeClr val="dk2"/>
                </a:solidFill>
              </a:rPr>
              <a:t>pte</a:t>
            </a:r>
            <a:r>
              <a:rPr lang="es" sz="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br>
              <a:rPr lang="es" sz="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" sz="800">
                <a:solidFill>
                  <a:schemeClr val="dk2"/>
                </a:solidFill>
              </a:rPr>
              <a:t>És</a:t>
            </a:r>
            <a:r>
              <a:rPr lang="es"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possible reduir el consum de </a:t>
            </a:r>
            <a:r>
              <a:rPr lang="es" sz="800">
                <a:solidFill>
                  <a:schemeClr val="dk2"/>
                </a:solidFill>
              </a:rPr>
              <a:t>sucre</a:t>
            </a:r>
            <a:r>
              <a:rPr lang="es"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en </a:t>
            </a:r>
            <a:r>
              <a:rPr lang="es" sz="800">
                <a:solidFill>
                  <a:schemeClr val="dk2"/>
                </a:solidFill>
              </a:rPr>
              <a:t>el</a:t>
            </a:r>
            <a:r>
              <a:rPr lang="es"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centro</a:t>
            </a:r>
            <a:endParaRPr sz="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g3093831a9a5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06248" y="2789873"/>
            <a:ext cx="2480125" cy="1800941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g3093831a9a5_0_0"/>
          <p:cNvSpPr txBox="1"/>
          <p:nvPr/>
        </p:nvSpPr>
        <p:spPr>
          <a:xfrm>
            <a:off x="0" y="123824"/>
            <a:ext cx="91359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" sz="2400">
                <a:solidFill>
                  <a:schemeClr val="dk2"/>
                </a:solidFill>
              </a:rPr>
              <a:t>Sucre</a:t>
            </a:r>
            <a:r>
              <a:rPr lang="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no, gr</a:t>
            </a:r>
            <a:r>
              <a:rPr lang="es" sz="2400">
                <a:solidFill>
                  <a:schemeClr val="dk2"/>
                </a:solidFill>
              </a:rPr>
              <a:t>à</a:t>
            </a:r>
            <a:r>
              <a:rPr lang="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ci</a:t>
            </a:r>
            <a:r>
              <a:rPr lang="es" sz="2400">
                <a:solidFill>
                  <a:schemeClr val="dk2"/>
                </a:solidFill>
              </a:rPr>
              <a:t>e</a:t>
            </a:r>
            <a:r>
              <a:rPr lang="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2" name="Google Shape;252;g3093831a9a5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38562" y="3557044"/>
            <a:ext cx="2295817" cy="10211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BBFC3"/>
        </a:solidFill>
        <a:effectLst/>
      </p:bgPr>
    </p:bg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3093831a9a5_0_17"/>
          <p:cNvSpPr/>
          <p:nvPr/>
        </p:nvSpPr>
        <p:spPr>
          <a:xfrm>
            <a:off x="137269" y="687690"/>
            <a:ext cx="8791355" cy="4331986"/>
          </a:xfrm>
          <a:custGeom>
            <a:avLst/>
            <a:gdLst/>
            <a:ahLst/>
            <a:cxnLst/>
            <a:rect l="l" t="t" r="r" b="b"/>
            <a:pathLst>
              <a:path w="8791355" h="4331986" extrusionOk="0">
                <a:moveTo>
                  <a:pt x="65216" y="124229"/>
                </a:moveTo>
                <a:cubicBezTo>
                  <a:pt x="139493" y="-154450"/>
                  <a:pt x="8348489" y="72752"/>
                  <a:pt x="8722594" y="124229"/>
                </a:cubicBezTo>
                <a:cubicBezTo>
                  <a:pt x="8964996" y="559023"/>
                  <a:pt x="8592344" y="2896122"/>
                  <a:pt x="8722594" y="4272308"/>
                </a:cubicBezTo>
                <a:cubicBezTo>
                  <a:pt x="5792107" y="4370239"/>
                  <a:pt x="1854825" y="4427568"/>
                  <a:pt x="139623" y="4286880"/>
                </a:cubicBezTo>
                <a:cubicBezTo>
                  <a:pt x="82548" y="2872960"/>
                  <a:pt x="23994" y="1654275"/>
                  <a:pt x="65216" y="124229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g3093831a9a5_0_17"/>
          <p:cNvSpPr txBox="1"/>
          <p:nvPr/>
        </p:nvSpPr>
        <p:spPr>
          <a:xfrm>
            <a:off x="3375575" y="784250"/>
            <a:ext cx="2520000" cy="40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PRESSUP</a:t>
            </a:r>
            <a:r>
              <a:rPr lang="es" sz="1000" b="1">
                <a:solidFill>
                  <a:schemeClr val="dk2"/>
                </a:solidFill>
              </a:rPr>
              <a:t>O</a:t>
            </a: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ST</a:t>
            </a:r>
            <a:b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" sz="1000">
                <a:solidFill>
                  <a:schemeClr val="dk2"/>
                </a:solidFill>
              </a:rPr>
              <a:t>Material fungible per a l'execució del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" sz="1000">
                <a:solidFill>
                  <a:schemeClr val="dk2"/>
                </a:solidFill>
              </a:rPr>
              <a:t>projecte i l'acció divulgativa.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INNOVACIÓ</a:t>
            </a:r>
            <a:b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s" sz="1000">
                <a:solidFill>
                  <a:schemeClr val="dk2"/>
                </a:solidFill>
              </a:rPr>
              <a:t>Per a divulgar els resultats, apostem per un format que implique el P. O. i el motive: el repte.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" sz="1000">
                <a:solidFill>
                  <a:schemeClr val="dk2"/>
                </a:solidFill>
              </a:rPr>
              <a:t>- Sèrie de pòdcasts (d'humor i divulgació): pòdcasts breus a tall d'entrevista als membres de l'equip d'investigació. L'entrevista seguirà una línia de preguntes les respostes de les quals donen a conéixer curiositats i mites del projecte en to humorístic.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000">
              <a:solidFill>
                <a:schemeClr val="dk2"/>
              </a:solidFill>
            </a:endParaRPr>
          </a:p>
        </p:txBody>
      </p:sp>
      <p:sp>
        <p:nvSpPr>
          <p:cNvPr id="259" name="Google Shape;259;g3093831a9a5_0_17"/>
          <p:cNvSpPr txBox="1"/>
          <p:nvPr/>
        </p:nvSpPr>
        <p:spPr>
          <a:xfrm>
            <a:off x="373249" y="784243"/>
            <a:ext cx="2520000" cy="1569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</a:t>
            </a:r>
            <a:b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lang="es" sz="1000">
                <a:solidFill>
                  <a:schemeClr val="dk2"/>
                </a:solidFill>
              </a:rPr>
              <a:t>Repte: Un 15 % menys, pots fer-ho? Organitzar xerrades informatives per a explicar el repte als nostres centres (web informativa, QR, pòsters i vídeos). Fer pòdcast sobre curiositats, com ara per què a l'arqueologia es pot datar un crani antic només mirant-ne la dentadura.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000">
              <a:solidFill>
                <a:schemeClr val="dk2"/>
              </a:solidFill>
            </a:endParaRPr>
          </a:p>
        </p:txBody>
      </p:sp>
      <p:sp>
        <p:nvSpPr>
          <p:cNvPr id="260" name="Google Shape;260;g3093831a9a5_0_17"/>
          <p:cNvSpPr txBox="1"/>
          <p:nvPr/>
        </p:nvSpPr>
        <p:spPr>
          <a:xfrm>
            <a:off x="6377899" y="784243"/>
            <a:ext cx="2520000" cy="430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" sz="1000" b="1">
                <a:solidFill>
                  <a:schemeClr val="dk2"/>
                </a:solidFill>
              </a:rPr>
              <a:t>VALOR AFEGIT</a:t>
            </a:r>
            <a:b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s" sz="1000">
                <a:solidFill>
                  <a:schemeClr val="dk2"/>
                </a:solidFill>
              </a:rPr>
              <a:t>Plurilingüisme: materials en Castellà - Valencià - Anglès.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" sz="1000">
                <a:solidFill>
                  <a:schemeClr val="dk2"/>
                </a:solidFill>
              </a:rPr>
              <a:t>- Impuls de conductes optimistes i resilients. Es fomenta la presa de consciència del problema mitjançant la participació activa en el repte.</a:t>
            </a:r>
            <a:endParaRPr sz="1000">
              <a:solidFill>
                <a:schemeClr val="dk2"/>
              </a:solidFill>
            </a:endParaRPr>
          </a:p>
        </p:txBody>
      </p:sp>
      <p:pic>
        <p:nvPicPr>
          <p:cNvPr id="261" name="Google Shape;261;g3093831a9a5_0_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25866" y="3292541"/>
            <a:ext cx="2630977" cy="173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3093831a9a5_0_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32198" y="2136842"/>
            <a:ext cx="1971539" cy="154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3093831a9a5_0_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16524" y="3360896"/>
            <a:ext cx="1995271" cy="1719163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g3093831a9a5_0_17"/>
          <p:cNvSpPr/>
          <p:nvPr/>
        </p:nvSpPr>
        <p:spPr>
          <a:xfrm>
            <a:off x="373249" y="3989943"/>
            <a:ext cx="1920307" cy="625268"/>
          </a:xfrm>
          <a:prstGeom prst="roundRect">
            <a:avLst>
              <a:gd name="adj" fmla="val 16667"/>
            </a:avLst>
          </a:prstGeom>
          <a:solidFill>
            <a:srgbClr val="FFEBEB"/>
          </a:solidFill>
          <a:ln>
            <a:noFill/>
          </a:ln>
        </p:spPr>
        <p:txBody>
          <a:bodyPr spcFirstLastPara="1" wrap="square" lIns="36000" tIns="36000" rIns="36000" bIns="360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s" sz="800" dirty="0">
                <a:solidFill>
                  <a:schemeClr val="dk2"/>
                </a:solidFill>
              </a:rPr>
              <a:t>Treball i imatges de:</a:t>
            </a:r>
            <a:endParaRPr sz="800" dirty="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s" sz="800" dirty="0">
                <a:solidFill>
                  <a:schemeClr val="dk2"/>
                </a:solidFill>
              </a:rPr>
              <a:t>Alumnat i professora d'Anatomia Aplicada 20/21. I.E.S. Padre Poveda. Guadix,  Granada, Espanya</a:t>
            </a:r>
            <a:endParaRPr sz="800" dirty="0">
              <a:solidFill>
                <a:schemeClr val="dk2"/>
              </a:solidFill>
            </a:endParaRPr>
          </a:p>
        </p:txBody>
      </p:sp>
      <p:pic>
        <p:nvPicPr>
          <p:cNvPr id="265" name="Google Shape;265;g3093831a9a5_0_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60318" y="2449969"/>
            <a:ext cx="1699047" cy="1451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g3093831a9a5_0_1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398542" y="3327230"/>
            <a:ext cx="1731300" cy="1611113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g3093831a9a5_0_17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" sz="2400">
                <a:solidFill>
                  <a:schemeClr val="dk2"/>
                </a:solidFill>
              </a:rPr>
              <a:t>Sucre</a:t>
            </a:r>
            <a:r>
              <a:rPr lang="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no, gr</a:t>
            </a:r>
            <a:r>
              <a:rPr lang="es" sz="2400">
                <a:solidFill>
                  <a:schemeClr val="dk2"/>
                </a:solidFill>
              </a:rPr>
              <a:t>à</a:t>
            </a:r>
            <a:r>
              <a:rPr lang="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ci</a:t>
            </a:r>
            <a:r>
              <a:rPr lang="es" sz="2400">
                <a:solidFill>
                  <a:schemeClr val="dk2"/>
                </a:solidFill>
              </a:rPr>
              <a:t>e</a:t>
            </a:r>
            <a:r>
              <a:rPr lang="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371381938fa_0_77"/>
          <p:cNvSpPr/>
          <p:nvPr/>
        </p:nvSpPr>
        <p:spPr>
          <a:xfrm>
            <a:off x="137269" y="202132"/>
            <a:ext cx="8791355" cy="3742636"/>
          </a:xfrm>
          <a:custGeom>
            <a:avLst/>
            <a:gdLst/>
            <a:ahLst/>
            <a:cxnLst/>
            <a:rect l="l" t="t" r="r" b="b"/>
            <a:pathLst>
              <a:path w="8791355" h="3742636" extrusionOk="0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g371381938fa_0_77"/>
          <p:cNvSpPr txBox="1"/>
          <p:nvPr/>
        </p:nvSpPr>
        <p:spPr>
          <a:xfrm>
            <a:off x="1303587" y="1417488"/>
            <a:ext cx="6502800" cy="22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lang="es" sz="1200" b="1" u="sng">
                <a:solidFill>
                  <a:schemeClr val="dk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Salvant el meu territori amb la UMH. Programa d’enriquiment intel·lectual</a:t>
            </a:r>
            <a:r>
              <a:rPr lang="es" sz="1200" b="1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 ©</a:t>
            </a:r>
            <a:r>
              <a:rPr lang="es" sz="1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" sz="1200" b="1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2025 by IILP-UMH is licensed under CC BY-NC-ND 4.0. To view a copy of this license, visit </a:t>
            </a:r>
            <a:r>
              <a:rPr lang="es" sz="1200" b="1" i="0" u="sng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https://creativecommons.org/licenses/by-nc-nd/4.0/</a:t>
            </a: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lang="es" sz="1200" b="1">
                <a:solidFill>
                  <a:srgbClr val="424242"/>
                </a:solidFill>
              </a:rPr>
              <a:t>Per a citar aquesta obra, per favor, utilitzeu la referència següent:</a:t>
            </a:r>
            <a:endParaRPr sz="1200" b="1">
              <a:solidFill>
                <a:srgbClr val="42424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endParaRPr sz="1200" b="1">
              <a:solidFill>
                <a:srgbClr val="42424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lang="es" sz="1200" b="1">
                <a:solidFill>
                  <a:srgbClr val="424242"/>
                </a:solidFill>
              </a:rPr>
              <a:t>Cognoms i nom de la persona o persones que signen aquest document (2025). Títol del document. Programa d’enriquiment intel·lectual Salvant el meu territori. Universitat Miguel Hernández d’Elx. Disponible en https://salvandomiterritorio.umh.es/</a:t>
            </a:r>
            <a:endParaRPr sz="1200" b="1">
              <a:solidFill>
                <a:srgbClr val="424242"/>
              </a:solidFill>
            </a:endParaRPr>
          </a:p>
        </p:txBody>
      </p:sp>
      <p:grpSp>
        <p:nvGrpSpPr>
          <p:cNvPr id="274" name="Google Shape;274;g371381938fa_0_77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275" name="Google Shape;275;g371381938fa_0_77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id="276" name="Google Shape;276;g371381938fa_0_77" descr="PRIMERA-ARTICULACION-COLOR-CMYK_ok.jp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77" name="Google Shape;277;g371381938fa_0_77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lang="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sz="600" b="0" i="0" u="none" strike="noStrike" cap="non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278" name="Google Shape;278;g371381938fa_0_77" descr="iilp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9" name="Google Shape;279;g371381938fa_0_7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80" name="Google Shape;280;g371381938fa_0_77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1" name="Google Shape;281;g371381938fa_0_77" descr="Dibujo con letras blancas&#10;&#10;El contenido generado por IA puede ser incorrecto.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090193" y="990600"/>
            <a:ext cx="963613" cy="334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9"/>
          <p:cNvSpPr/>
          <p:nvPr/>
        </p:nvSpPr>
        <p:spPr>
          <a:xfrm>
            <a:off x="137269" y="202132"/>
            <a:ext cx="8791355" cy="3742636"/>
          </a:xfrm>
          <a:custGeom>
            <a:avLst/>
            <a:gdLst/>
            <a:ahLst/>
            <a:cxnLst/>
            <a:rect l="l" t="t" r="r" b="b"/>
            <a:pathLst>
              <a:path w="8791355" h="3742636" extrusionOk="0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9"/>
          <p:cNvSpPr txBox="1"/>
          <p:nvPr/>
        </p:nvSpPr>
        <p:spPr>
          <a:xfrm>
            <a:off x="539750" y="1188964"/>
            <a:ext cx="8096250" cy="15034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" sz="3000">
                <a:solidFill>
                  <a:srgbClr val="C00000"/>
                </a:solidFill>
              </a:rPr>
              <a:t>Exemples de projectes d'investigació I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" sz="3000">
                <a:solidFill>
                  <a:srgbClr val="C00000"/>
                </a:solidFill>
              </a:rPr>
              <a:t>Sucre no, gràcies</a:t>
            </a:r>
            <a:endParaRPr sz="3000">
              <a:solidFill>
                <a:srgbClr val="C00000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s" sz="40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Gr</a:t>
            </a:r>
            <a:r>
              <a:rPr lang="es" sz="4000">
                <a:solidFill>
                  <a:srgbClr val="424242"/>
                </a:solidFill>
              </a:rPr>
              <a:t>à</a:t>
            </a:r>
            <a:r>
              <a:rPr lang="es" sz="40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ci</a:t>
            </a:r>
            <a:r>
              <a:rPr lang="es" sz="4000">
                <a:solidFill>
                  <a:srgbClr val="424242"/>
                </a:solidFill>
              </a:rPr>
              <a:t>e</a:t>
            </a:r>
            <a:r>
              <a:rPr lang="es" sz="40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endParaRPr sz="3000" b="0" i="0" u="none" strike="noStrike" cap="none">
              <a:solidFill>
                <a:srgbClr val="C00000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grpSp>
        <p:nvGrpSpPr>
          <p:cNvPr id="288" name="Google Shape;288;p9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289" name="Google Shape;289;p9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id="290" name="Google Shape;290;p9" descr="PRIMERA-ARTICULACION-COLOR-CMYK_ok.jp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1" name="Google Shape;291;p9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lang="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sz="600" b="0" i="0" u="none" strike="noStrike" cap="non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292" name="Google Shape;292;p9" descr="iilp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3" name="Google Shape;293;p9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94" name="Google Shape;294;p9"/>
          <p:cNvSpPr txBox="1"/>
          <p:nvPr/>
        </p:nvSpPr>
        <p:spPr>
          <a:xfrm>
            <a:off x="539750" y="2858917"/>
            <a:ext cx="8096250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" sz="1200" b="1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Begoña Ivars Nicolás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" sz="1200" b="0" i="0" u="sng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bivars@umh.es</a:t>
            </a:r>
            <a:r>
              <a:rPr lang="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1094</Words>
  <Application>Microsoft Office PowerPoint</Application>
  <PresentationFormat>Presentación en pantalla (16:9)</PresentationFormat>
  <Paragraphs>103</Paragraphs>
  <Slides>9</Slides>
  <Notes>9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9</vt:i4>
      </vt:variant>
    </vt:vector>
  </HeadingPairs>
  <TitlesOfParts>
    <vt:vector size="17" baseType="lpstr">
      <vt:lpstr>Arial</vt:lpstr>
      <vt:lpstr>Bebas Neue</vt:lpstr>
      <vt:lpstr>SDWJVV+BaguetScript-Regular</vt:lpstr>
      <vt:lpstr>Roboto</vt:lpstr>
      <vt:lpstr>Calibri</vt:lpstr>
      <vt:lpstr>1_Material</vt:lpstr>
      <vt:lpstr>Material</vt:lpstr>
      <vt:lpstr>1_Material</vt:lpstr>
      <vt:lpstr>Presentación de PowerPoint</vt:lpstr>
      <vt:lpstr>Presentación de PowerPoint</vt:lpstr>
      <vt:lpstr>Objectius</vt:lpstr>
      <vt:lpstr>Sucre no, gràcies</vt:lpstr>
      <vt:lpstr>Sucre no, gràcies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Begoña Ivars Nicólás</cp:lastModifiedBy>
  <cp:revision>1</cp:revision>
  <dcterms:modified xsi:type="dcterms:W3CDTF">2025-07-26T12:18:23Z</dcterms:modified>
</cp:coreProperties>
</file>